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7" r:id="rId7"/>
    <p:sldId id="268" r:id="rId8"/>
    <p:sldId id="271" r:id="rId9"/>
    <p:sldId id="274" r:id="rId10"/>
    <p:sldId id="275" r:id="rId11"/>
    <p:sldId id="276" r:id="rId12"/>
    <p:sldId id="277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666" autoAdjust="0"/>
  </p:normalViewPr>
  <p:slideViewPr>
    <p:cSldViewPr snapToGrid="0">
      <p:cViewPr varScale="1">
        <p:scale>
          <a:sx n="95" d="100"/>
          <a:sy n="95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1407D-28EF-48EC-BFC0-17A0D15B122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8A791-EB91-48EA-A1C1-46770BA4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7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global pandemic of Covid-19, we wanted to look and see how weather in the past has influenced cases of the flu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5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wsitrade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s.cdc.gov/grasp/fluview/fluportaldashboard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70C0"/>
                </a:solidFill>
              </a:rPr>
              <a:t>Weather </a:t>
            </a:r>
            <a:r>
              <a:rPr lang="en-US" dirty="0">
                <a:solidFill>
                  <a:srgbClr val="0070C0"/>
                </a:solidFill>
              </a:rPr>
              <a:t>Influences on</a:t>
            </a:r>
            <a:r>
              <a:rPr lang="en-US" sz="8000" dirty="0">
                <a:solidFill>
                  <a:srgbClr val="0070C0"/>
                </a:solidFill>
              </a:rPr>
              <a:t> the Flu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Beth Emborsky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Brodie Armstrong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Alcocer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ase Study: Predictive Analytics and Data Science Keep an Eye on ...">
            <a:extLst>
              <a:ext uri="{FF2B5EF4-FFF2-40B4-BE49-F238E27FC236}">
                <a16:creationId xmlns:a16="http://schemas.microsoft.com/office/drawing/2014/main" id="{AFF466E3-21B1-4A90-8069-EA8052E18D8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06224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d And Flu Quotes">
            <a:extLst>
              <a:ext uri="{FF2B5EF4-FFF2-40B4-BE49-F238E27FC236}">
                <a16:creationId xmlns:a16="http://schemas.microsoft.com/office/drawing/2014/main" id="{995B25DA-BE32-48FD-9C82-E2E96AB5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76" y="5299295"/>
            <a:ext cx="1054448" cy="14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42A0F-BA14-4B06-829F-83A85D24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" y="36478"/>
            <a:ext cx="6152744" cy="3356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DAE554-5C77-41D4-85BC-62E6718C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35" y="36478"/>
            <a:ext cx="6306765" cy="326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F0189-8333-4867-B780-511A39BCC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0671"/>
            <a:ext cx="6264613" cy="3132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57447-5D65-4CCA-8878-FD3EF5FD1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245" y="3190671"/>
            <a:ext cx="6152744" cy="30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Comparing Other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ran the same comparison with the Flu ILI data and Precipitation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No/very little relationship between precipitation and Flu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6273-1E8F-423A-AC13-CC4CE276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223" y="2309204"/>
            <a:ext cx="3019425" cy="3095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498186-586A-4F31-BD47-4941A565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558" y="2451369"/>
            <a:ext cx="5465442" cy="27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89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Flu Positive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CDC/WHO published positive cases. We compared total positive cases to temperature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Positive cases confirmed the relationship we saw in total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6B8A0-6699-463B-9B56-234BE76B8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299" y="2369900"/>
            <a:ext cx="5676090" cy="2838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E853E-FA33-49BD-B1D3-2A6711D5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62" y="2610458"/>
            <a:ext cx="29051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7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E522-D9F6-423A-9910-966F29BD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3E47B-265E-47C4-A8AB-D4A956A37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clear relationship exist between colder temperatures and Flu season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3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C09F-0DFB-43F8-BE4C-553A40F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216D-ACB0-491A-A59F-B0129DFE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Discuss any difficulties that arose, and how you dealt with them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Discuss any additional questions that came up, but which you didn’t have time to answer: What would you research next, if you had two more weeks?</a:t>
            </a:r>
          </a:p>
        </p:txBody>
      </p:sp>
    </p:spTree>
    <p:extLst>
      <p:ext uri="{BB962C8B-B14F-4D97-AF65-F5344CB8AC3E}">
        <p14:creationId xmlns:p14="http://schemas.microsoft.com/office/powerpoint/2010/main" val="112733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nature&#10;&#10;Description automatically generated">
            <a:extLst>
              <a:ext uri="{FF2B5EF4-FFF2-40B4-BE49-F238E27FC236}">
                <a16:creationId xmlns:a16="http://schemas.microsoft.com/office/drawing/2014/main" id="{ECCD31B3-2E66-4F4F-82A5-95AB376EF32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8" b="21848"/>
          <a:stretch>
            <a:fillRect/>
          </a:stretch>
        </p:blipFill>
        <p:spPr>
          <a:xfrm>
            <a:off x="0" y="0"/>
            <a:ext cx="12192000" cy="6400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C9808E-2103-4006-8604-FB41E11DAE61}"/>
              </a:ext>
            </a:extLst>
          </p:cNvPr>
          <p:cNvSpPr txBox="1"/>
          <p:nvPr/>
        </p:nvSpPr>
        <p:spPr>
          <a:xfrm>
            <a:off x="3059100" y="4357171"/>
            <a:ext cx="607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6615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“Climate is what we expect, weather is what we get.”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70AE-AD1E-403F-85D8-CF4E2325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1" y="345332"/>
            <a:ext cx="11780197" cy="1392028"/>
          </a:xfrm>
        </p:spPr>
        <p:txBody>
          <a:bodyPr/>
          <a:lstStyle/>
          <a:p>
            <a:r>
              <a:rPr lang="en-US" dirty="0"/>
              <a:t>Weather Impact on Influenza Outbreaks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9E793-982F-452C-B321-670A7F2A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project is to uncover patterns in influenza case breakouts based on weather patterns. We’ll examine relationships between types of influenza and location; trends in influenza over the course of the year; and related questions, as the data admits.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36753-8A80-4C74-9C37-A6B59C6A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39" y="3191212"/>
            <a:ext cx="4639283" cy="309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173A0-BB41-49CD-9F87-73D87087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170" y="3429000"/>
            <a:ext cx="4836369" cy="2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8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4DEE-E09F-4A0F-BC3B-C9CE27FE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CA34-D82C-4EBD-A1E8-594067CDD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What is the relationship between flu and temperature?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What is the relationship between flu and other weather parameters (e.g. humidity, precipitation totals)?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Is there a common relationship amongst different types of flu?</a:t>
            </a:r>
          </a:p>
        </p:txBody>
      </p:sp>
    </p:spTree>
    <p:extLst>
      <p:ext uri="{BB962C8B-B14F-4D97-AF65-F5344CB8AC3E}">
        <p14:creationId xmlns:p14="http://schemas.microsoft.com/office/powerpoint/2010/main" val="391008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7434-B90B-4F69-B37B-4DCAB714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C19A0-DAC0-4C1C-AF4B-FD41EDCB0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Weekly flu data from the CDC &amp; WHO at the state level in csv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Daily observed average temperature and precipitation from The Weather Company in csv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focused on 11 large US cities that were scattered across the country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Atlanta, Chicago, Dallas, Denver, Houston, Los Angeles, New York, Philadelphia, Phoenix, San Francisco, Seattle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averaged the daily observed average temperatures to compare to our weekly CDC number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State level CDC data was compared to large cities in that state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409189C5-1742-422D-A45A-032DC4E5A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568" y="149399"/>
            <a:ext cx="2045101" cy="1587961"/>
          </a:xfrm>
          <a:prstGeom prst="rect">
            <a:avLst/>
          </a:prstGeom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7D0C00DC-50CC-48D4-B136-C97D02AFF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314" y="13716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3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36799"/>
            <a:ext cx="10058400" cy="909899"/>
          </a:xfrm>
        </p:spPr>
        <p:txBody>
          <a:bodyPr/>
          <a:lstStyle/>
          <a:p>
            <a:r>
              <a:rPr lang="en-US" dirty="0"/>
              <a:t>CDC Flu Weekly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91538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Flu reporting is voluntary and varies widely by state to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CDC publishes weekly Total ILI (Influenza like Illness) and positive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100 public health and 300 clinical Laboratories report to the CDC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ILI Flu Cases are not population weighted and some areas are over reported (CDC is headquartered in Atlanta)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AC99B-25F8-4908-AF10-4A4130FB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512" y="1979840"/>
            <a:ext cx="5826869" cy="42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Scatter Plots show clear relationship between Temperature and Flu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Reporting has increased overtime(see previous slide).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Individual R^2 would be higher in certain year but we looked at overall totals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Certain Cities had a much higher R^2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AADD6-C30F-4FA3-866E-42DB368A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662" y="2057400"/>
            <a:ext cx="6210300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83B35-73CE-4A35-A9B2-1A6BD018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469" y="2483188"/>
            <a:ext cx="29337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47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A597FB-98ED-4CC4-990A-C91B664F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" y="55934"/>
            <a:ext cx="6118698" cy="3059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32792-05F2-4BAB-A606-67BA82A1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34" y="0"/>
            <a:ext cx="6073302" cy="303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F5D6B-2429-4822-AF6D-A75D40C6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6871"/>
            <a:ext cx="6118698" cy="3059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27196-8811-41D8-85A2-62BCCC0E6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634" y="3249037"/>
            <a:ext cx="6154366" cy="307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3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7679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 Series Visually helps to show Seasonal peaks relationship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Flu Season tends to peak a couple weeks after winter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auto-correlation study would help confirm this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51F0-6415-4C87-8A8F-F71E650D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373" y="1997230"/>
            <a:ext cx="8043153" cy="40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0994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{FAB93C49-CF51-4228-83EA-5312B9E1AD84}tf56160789</Template>
  <TotalTime>0</TotalTime>
  <Words>485</Words>
  <Application>Microsoft Office PowerPoint</Application>
  <PresentationFormat>Widescreen</PresentationFormat>
  <Paragraphs>58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1_RetrospectVTI</vt:lpstr>
      <vt:lpstr>Weather Influences on the Flu</vt:lpstr>
      <vt:lpstr>“Climate is what we expect, weather is what we get.”</vt:lpstr>
      <vt:lpstr>Weather Impact on Influenza Outbreaks</vt:lpstr>
      <vt:lpstr>Questions &amp; Data</vt:lpstr>
      <vt:lpstr>Data Sources</vt:lpstr>
      <vt:lpstr>CDC Flu Weekly Data</vt:lpstr>
      <vt:lpstr>Analysis</vt:lpstr>
      <vt:lpstr>PowerPoint Presentation</vt:lpstr>
      <vt:lpstr>Time Series</vt:lpstr>
      <vt:lpstr>PowerPoint Presentation</vt:lpstr>
      <vt:lpstr>Comparing Other Weather Data</vt:lpstr>
      <vt:lpstr>Flu Positive Test Cases</vt:lpstr>
      <vt:lpstr>Conclusion</vt:lpstr>
      <vt:lpstr>Post 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2020-06-21T20:08:16Z</dcterms:created>
  <dcterms:modified xsi:type="dcterms:W3CDTF">2020-06-25T20:30:22Z</dcterms:modified>
</cp:coreProperties>
</file>